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lana Bogdansky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731B17-C580-46DD-A1A3-B5D4B7F2A733}" v="161" dt="2022-02-28T20:31:22.112"/>
  </p1510:revLst>
</p1510:revInfo>
</file>

<file path=ppt/tableStyles.xml><?xml version="1.0" encoding="utf-8"?>
<a:tblStyleLst xmlns:a="http://schemas.openxmlformats.org/drawingml/2006/main" def="{C36346F1-1421-4673-9F74-D5531FA15866}">
  <a:tblStyle styleId="{C36346F1-1421-4673-9F74-D5531FA158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132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she Lubliner" userId="d004b9a4-c32c-4d8b-a3a7-a08176f21c4f" providerId="ADAL" clId="{AA731B17-C580-46DD-A1A3-B5D4B7F2A733}"/>
    <pc:docChg chg="undo redo custSel modSld">
      <pc:chgData name="Moshe Lubliner" userId="d004b9a4-c32c-4d8b-a3a7-a08176f21c4f" providerId="ADAL" clId="{AA731B17-C580-46DD-A1A3-B5D4B7F2A733}" dt="2022-02-28T20:31:16.173" v="326" actId="14100"/>
      <pc:docMkLst>
        <pc:docMk/>
      </pc:docMkLst>
      <pc:sldChg chg="addSp delSp modSp mod">
        <pc:chgData name="Moshe Lubliner" userId="d004b9a4-c32c-4d8b-a3a7-a08176f21c4f" providerId="ADAL" clId="{AA731B17-C580-46DD-A1A3-B5D4B7F2A733}" dt="2022-02-28T20:31:16.173" v="326" actId="14100"/>
        <pc:sldMkLst>
          <pc:docMk/>
          <pc:sldMk cId="0" sldId="262"/>
        </pc:sldMkLst>
        <pc:spChg chg="del mod">
          <ac:chgData name="Moshe Lubliner" userId="d004b9a4-c32c-4d8b-a3a7-a08176f21c4f" providerId="ADAL" clId="{AA731B17-C580-46DD-A1A3-B5D4B7F2A733}" dt="2022-02-28T20:30:58.373" v="293" actId="478"/>
          <ac:spMkLst>
            <pc:docMk/>
            <pc:sldMk cId="0" sldId="262"/>
            <ac:spMk id="275" creationId="{00000000-0000-0000-0000-000000000000}"/>
          </ac:spMkLst>
        </pc:spChg>
        <pc:graphicFrameChg chg="add mod">
          <ac:chgData name="Moshe Lubliner" userId="d004b9a4-c32c-4d8b-a3a7-a08176f21c4f" providerId="ADAL" clId="{AA731B17-C580-46DD-A1A3-B5D4B7F2A733}" dt="2022-02-28T20:31:16.173" v="326" actId="14100"/>
          <ac:graphicFrameMkLst>
            <pc:docMk/>
            <pc:sldMk cId="0" sldId="262"/>
            <ac:graphicFrameMk id="2" creationId="{34D32E0B-92D2-4192-A7E3-733E15B6F231}"/>
          </ac:graphicFrameMkLst>
        </pc:graphicFrameChg>
      </pc:sldChg>
      <pc:sldChg chg="addSp delSp modSp mod delCm modCm modNotes">
        <pc:chgData name="Moshe Lubliner" userId="d004b9a4-c32c-4d8b-a3a7-a08176f21c4f" providerId="ADAL" clId="{AA731B17-C580-46DD-A1A3-B5D4B7F2A733}" dt="2022-02-28T20:30:49.638" v="291" actId="1035"/>
        <pc:sldMkLst>
          <pc:docMk/>
          <pc:sldMk cId="0" sldId="263"/>
        </pc:sldMkLst>
        <pc:spChg chg="add mod">
          <ac:chgData name="Moshe Lubliner" userId="d004b9a4-c32c-4d8b-a3a7-a08176f21c4f" providerId="ADAL" clId="{AA731B17-C580-46DD-A1A3-B5D4B7F2A733}" dt="2022-02-28T20:30:39.281" v="267" actId="478"/>
          <ac:spMkLst>
            <pc:docMk/>
            <pc:sldMk cId="0" sldId="263"/>
            <ac:spMk id="3" creationId="{40C8052D-6ADB-4EEC-8AAC-C4C7D20DCDCD}"/>
          </ac:spMkLst>
        </pc:spChg>
        <pc:spChg chg="del">
          <ac:chgData name="Moshe Lubliner" userId="d004b9a4-c32c-4d8b-a3a7-a08176f21c4f" providerId="ADAL" clId="{AA731B17-C580-46DD-A1A3-B5D4B7F2A733}" dt="2022-02-28T20:30:39.281" v="267" actId="478"/>
          <ac:spMkLst>
            <pc:docMk/>
            <pc:sldMk cId="0" sldId="263"/>
            <ac:spMk id="284" creationId="{00000000-0000-0000-0000-000000000000}"/>
          </ac:spMkLst>
        </pc:spChg>
        <pc:graphicFrameChg chg="add mod">
          <ac:chgData name="Moshe Lubliner" userId="d004b9a4-c32c-4d8b-a3a7-a08176f21c4f" providerId="ADAL" clId="{AA731B17-C580-46DD-A1A3-B5D4B7F2A733}" dt="2022-02-28T20:30:49.638" v="291" actId="1035"/>
          <ac:graphicFrameMkLst>
            <pc:docMk/>
            <pc:sldMk cId="0" sldId="263"/>
            <ac:graphicFrameMk id="4" creationId="{F36B0900-2D03-4F7E-AF5F-8397C05D2BF2}"/>
          </ac:graphicFrameMkLst>
        </pc:graphicFrameChg>
      </pc:sldChg>
      <pc:sldChg chg="addSp delSp modSp mod">
        <pc:chgData name="Moshe Lubliner" userId="d004b9a4-c32c-4d8b-a3a7-a08176f21c4f" providerId="ADAL" clId="{AA731B17-C580-46DD-A1A3-B5D4B7F2A733}" dt="2022-02-28T20:30:29.135" v="266" actId="1037"/>
        <pc:sldMkLst>
          <pc:docMk/>
          <pc:sldMk cId="0" sldId="265"/>
        </pc:sldMkLst>
        <pc:spChg chg="add mod">
          <ac:chgData name="Moshe Lubliner" userId="d004b9a4-c32c-4d8b-a3a7-a08176f21c4f" providerId="ADAL" clId="{AA731B17-C580-46DD-A1A3-B5D4B7F2A733}" dt="2022-02-28T20:30:13.606" v="223" actId="478"/>
          <ac:spMkLst>
            <pc:docMk/>
            <pc:sldMk cId="0" sldId="265"/>
            <ac:spMk id="5" creationId="{356360DA-C4D0-428C-89B9-009C971195A7}"/>
          </ac:spMkLst>
        </pc:spChg>
        <pc:spChg chg="mod">
          <ac:chgData name="Moshe Lubliner" userId="d004b9a4-c32c-4d8b-a3a7-a08176f21c4f" providerId="ADAL" clId="{AA731B17-C580-46DD-A1A3-B5D4B7F2A733}" dt="2022-02-28T20:20:20.599" v="44" actId="1035"/>
          <ac:spMkLst>
            <pc:docMk/>
            <pc:sldMk cId="0" sldId="265"/>
            <ac:spMk id="305" creationId="{00000000-0000-0000-0000-000000000000}"/>
          </ac:spMkLst>
        </pc:spChg>
        <pc:spChg chg="del">
          <ac:chgData name="Moshe Lubliner" userId="d004b9a4-c32c-4d8b-a3a7-a08176f21c4f" providerId="ADAL" clId="{AA731B17-C580-46DD-A1A3-B5D4B7F2A733}" dt="2022-02-28T20:30:13.606" v="223" actId="478"/>
          <ac:spMkLst>
            <pc:docMk/>
            <pc:sldMk cId="0" sldId="265"/>
            <ac:spMk id="309" creationId="{00000000-0000-0000-0000-000000000000}"/>
          </ac:spMkLst>
        </pc:spChg>
        <pc:graphicFrameChg chg="add mod">
          <ac:chgData name="Moshe Lubliner" userId="d004b9a4-c32c-4d8b-a3a7-a08176f21c4f" providerId="ADAL" clId="{AA731B17-C580-46DD-A1A3-B5D4B7F2A733}" dt="2022-02-28T20:30:29.135" v="266" actId="1037"/>
          <ac:graphicFrameMkLst>
            <pc:docMk/>
            <pc:sldMk cId="0" sldId="265"/>
            <ac:graphicFrameMk id="2" creationId="{E5CDA9AC-CEFB-4580-A118-2D07C933B522}"/>
          </ac:graphicFrameMkLst>
        </pc:graphicFrameChg>
        <pc:graphicFrameChg chg="add mod">
          <ac:chgData name="Moshe Lubliner" userId="d004b9a4-c32c-4d8b-a3a7-a08176f21c4f" providerId="ADAL" clId="{AA731B17-C580-46DD-A1A3-B5D4B7F2A733}" dt="2022-02-28T20:30:26.757" v="258" actId="1037"/>
          <ac:graphicFrameMkLst>
            <pc:docMk/>
            <pc:sldMk cId="0" sldId="265"/>
            <ac:graphicFrameMk id="3" creationId="{C21F97DB-6396-4F51-901F-B073BC889B79}"/>
          </ac:graphicFrameMkLst>
        </pc:graphicFrameChg>
      </pc:sldChg>
      <pc:sldChg chg="addSp delSp modSp mod">
        <pc:chgData name="Moshe Lubliner" userId="d004b9a4-c32c-4d8b-a3a7-a08176f21c4f" providerId="ADAL" clId="{AA731B17-C580-46DD-A1A3-B5D4B7F2A733}" dt="2022-02-28T20:29:58.783" v="221" actId="1036"/>
        <pc:sldMkLst>
          <pc:docMk/>
          <pc:sldMk cId="0" sldId="266"/>
        </pc:sldMkLst>
        <pc:spChg chg="add mod">
          <ac:chgData name="Moshe Lubliner" userId="d004b9a4-c32c-4d8b-a3a7-a08176f21c4f" providerId="ADAL" clId="{AA731B17-C580-46DD-A1A3-B5D4B7F2A733}" dt="2022-02-28T20:29:45.934" v="204" actId="478"/>
          <ac:spMkLst>
            <pc:docMk/>
            <pc:sldMk cId="0" sldId="266"/>
            <ac:spMk id="3" creationId="{DAD89900-CA33-4BC4-AEE9-A4A7BD37BD07}"/>
          </ac:spMkLst>
        </pc:spChg>
        <pc:spChg chg="del">
          <ac:chgData name="Moshe Lubliner" userId="d004b9a4-c32c-4d8b-a3a7-a08176f21c4f" providerId="ADAL" clId="{AA731B17-C580-46DD-A1A3-B5D4B7F2A733}" dt="2022-02-28T20:29:45.934" v="204" actId="478"/>
          <ac:spMkLst>
            <pc:docMk/>
            <pc:sldMk cId="0" sldId="266"/>
            <ac:spMk id="318" creationId="{00000000-0000-0000-0000-000000000000}"/>
          </ac:spMkLst>
        </pc:spChg>
        <pc:graphicFrameChg chg="add mod">
          <ac:chgData name="Moshe Lubliner" userId="d004b9a4-c32c-4d8b-a3a7-a08176f21c4f" providerId="ADAL" clId="{AA731B17-C580-46DD-A1A3-B5D4B7F2A733}" dt="2022-02-28T20:29:58.783" v="221" actId="1036"/>
          <ac:graphicFrameMkLst>
            <pc:docMk/>
            <pc:sldMk cId="0" sldId="266"/>
            <ac:graphicFrameMk id="4" creationId="{2B91CB48-1D80-4A76-A2D6-46D9266F4155}"/>
          </ac:graphicFrameMkLst>
        </pc:graphicFrameChg>
      </pc:sldChg>
      <pc:sldChg chg="addSp delSp modSp mod modNotes">
        <pc:chgData name="Moshe Lubliner" userId="d004b9a4-c32c-4d8b-a3a7-a08176f21c4f" providerId="ADAL" clId="{AA731B17-C580-46DD-A1A3-B5D4B7F2A733}" dt="2022-02-28T20:29:31.582" v="203" actId="1037"/>
        <pc:sldMkLst>
          <pc:docMk/>
          <pc:sldMk cId="0" sldId="268"/>
        </pc:sldMkLst>
        <pc:spChg chg="add del mod">
          <ac:chgData name="Moshe Lubliner" userId="d004b9a4-c32c-4d8b-a3a7-a08176f21c4f" providerId="ADAL" clId="{AA731B17-C580-46DD-A1A3-B5D4B7F2A733}" dt="2022-02-28T20:28:43.678" v="144" actId="478"/>
          <ac:spMkLst>
            <pc:docMk/>
            <pc:sldMk cId="0" sldId="268"/>
            <ac:spMk id="6" creationId="{269E8AD2-2F40-4401-B700-CCFD20F0CDE5}"/>
          </ac:spMkLst>
        </pc:spChg>
        <pc:spChg chg="add del">
          <ac:chgData name="Moshe Lubliner" userId="d004b9a4-c32c-4d8b-a3a7-a08176f21c4f" providerId="ADAL" clId="{AA731B17-C580-46DD-A1A3-B5D4B7F2A733}" dt="2022-02-28T20:28:43.678" v="144" actId="478"/>
          <ac:spMkLst>
            <pc:docMk/>
            <pc:sldMk cId="0" sldId="268"/>
            <ac:spMk id="330" creationId="{00000000-0000-0000-0000-000000000000}"/>
          </ac:spMkLst>
        </pc:spChg>
        <pc:graphicFrameChg chg="add mod">
          <ac:chgData name="Moshe Lubliner" userId="d004b9a4-c32c-4d8b-a3a7-a08176f21c4f" providerId="ADAL" clId="{AA731B17-C580-46DD-A1A3-B5D4B7F2A733}" dt="2022-02-28T20:29:31.582" v="203" actId="1037"/>
          <ac:graphicFrameMkLst>
            <pc:docMk/>
            <pc:sldMk cId="0" sldId="268"/>
            <ac:graphicFrameMk id="2" creationId="{CA0F809F-FA6D-4A7C-8B5E-483740AE0593}"/>
          </ac:graphicFrameMkLst>
        </pc:graphicFrameChg>
        <pc:graphicFrameChg chg="add mod">
          <ac:chgData name="Moshe Lubliner" userId="d004b9a4-c32c-4d8b-a3a7-a08176f21c4f" providerId="ADAL" clId="{AA731B17-C580-46DD-A1A3-B5D4B7F2A733}" dt="2022-02-28T20:29:23.509" v="160" actId="1038"/>
          <ac:graphicFrameMkLst>
            <pc:docMk/>
            <pc:sldMk cId="0" sldId="268"/>
            <ac:graphicFrameMk id="3" creationId="{8FCABCD0-5C2F-4112-B7CF-7ED16ECE61E2}"/>
          </ac:graphicFrameMkLst>
        </pc:graphicFrameChg>
        <pc:graphicFrameChg chg="add mod">
          <ac:chgData name="Moshe Lubliner" userId="d004b9a4-c32c-4d8b-a3a7-a08176f21c4f" providerId="ADAL" clId="{AA731B17-C580-46DD-A1A3-B5D4B7F2A733}" dt="2022-02-28T20:29:18.168" v="156" actId="207"/>
          <ac:graphicFrameMkLst>
            <pc:docMk/>
            <pc:sldMk cId="0" sldId="268"/>
            <ac:graphicFrameMk id="4" creationId="{242874E9-B30F-4E71-B580-88A1929F9087}"/>
          </ac:graphicFrameMkLst>
        </pc:graphicFrameChg>
        <pc:graphicFrameChg chg="add mod">
          <ac:chgData name="Moshe Lubliner" userId="d004b9a4-c32c-4d8b-a3a7-a08176f21c4f" providerId="ADAL" clId="{AA731B17-C580-46DD-A1A3-B5D4B7F2A733}" dt="2022-02-28T20:28:56.110" v="149" actId="571"/>
          <ac:graphicFrameMkLst>
            <pc:docMk/>
            <pc:sldMk cId="0" sldId="268"/>
            <ac:graphicFrameMk id="10" creationId="{2E16C21E-C0B2-4BBE-A15A-BBC56BF20EC3}"/>
          </ac:graphicFrameMkLst>
        </pc:graphicFrameChg>
        <pc:graphicFrameChg chg="add mod">
          <ac:chgData name="Moshe Lubliner" userId="d004b9a4-c32c-4d8b-a3a7-a08176f21c4f" providerId="ADAL" clId="{AA731B17-C580-46DD-A1A3-B5D4B7F2A733}" dt="2022-02-28T20:28:56.110" v="149" actId="571"/>
          <ac:graphicFrameMkLst>
            <pc:docMk/>
            <pc:sldMk cId="0" sldId="268"/>
            <ac:graphicFrameMk id="11" creationId="{F575662B-6F4E-49A4-A05B-76E8B8F35549}"/>
          </ac:graphicFrameMkLst>
        </pc:graphicFrameChg>
        <pc:graphicFrameChg chg="add mod">
          <ac:chgData name="Moshe Lubliner" userId="d004b9a4-c32c-4d8b-a3a7-a08176f21c4f" providerId="ADAL" clId="{AA731B17-C580-46DD-A1A3-B5D4B7F2A733}" dt="2022-02-28T20:28:56.110" v="149" actId="571"/>
          <ac:graphicFrameMkLst>
            <pc:docMk/>
            <pc:sldMk cId="0" sldId="268"/>
            <ac:graphicFrameMk id="12" creationId="{0AF022E2-4E3D-4C6C-BE12-E2B7874CF668}"/>
          </ac:graphicFrameMkLst>
        </pc:graphicFrameChg>
      </pc:sldChg>
      <pc:sldChg chg="addSp delSp modSp mod">
        <pc:chgData name="Moshe Lubliner" userId="d004b9a4-c32c-4d8b-a3a7-a08176f21c4f" providerId="ADAL" clId="{AA731B17-C580-46DD-A1A3-B5D4B7F2A733}" dt="2022-02-28T20:27:41.820" v="134" actId="1038"/>
        <pc:sldMkLst>
          <pc:docMk/>
          <pc:sldMk cId="0" sldId="272"/>
        </pc:sldMkLst>
        <pc:spChg chg="del mod">
          <ac:chgData name="Moshe Lubliner" userId="d004b9a4-c32c-4d8b-a3a7-a08176f21c4f" providerId="ADAL" clId="{AA731B17-C580-46DD-A1A3-B5D4B7F2A733}" dt="2022-02-28T20:27:27.237" v="122" actId="478"/>
          <ac:spMkLst>
            <pc:docMk/>
            <pc:sldMk cId="0" sldId="272"/>
            <ac:spMk id="362" creationId="{00000000-0000-0000-0000-000000000000}"/>
          </ac:spMkLst>
        </pc:spChg>
        <pc:graphicFrameChg chg="add mod">
          <ac:chgData name="Moshe Lubliner" userId="d004b9a4-c32c-4d8b-a3a7-a08176f21c4f" providerId="ADAL" clId="{AA731B17-C580-46DD-A1A3-B5D4B7F2A733}" dt="2022-02-28T20:27:41.820" v="134" actId="1038"/>
          <ac:graphicFrameMkLst>
            <pc:docMk/>
            <pc:sldMk cId="0" sldId="272"/>
            <ac:graphicFrameMk id="2" creationId="{7A75A4D1-17C6-47BA-95EE-0A2E3B282F03}"/>
          </ac:graphicFrameMkLst>
        </pc:graphicFrameChg>
      </pc:sldChg>
      <pc:sldChg chg="addSp delSp modSp mod modNotes">
        <pc:chgData name="Moshe Lubliner" userId="d004b9a4-c32c-4d8b-a3a7-a08176f21c4f" providerId="ADAL" clId="{AA731B17-C580-46DD-A1A3-B5D4B7F2A733}" dt="2022-02-28T20:27:12.549" v="118" actId="478"/>
        <pc:sldMkLst>
          <pc:docMk/>
          <pc:sldMk cId="0" sldId="275"/>
        </pc:sldMkLst>
        <pc:spChg chg="add del mod">
          <ac:chgData name="Moshe Lubliner" userId="d004b9a4-c32c-4d8b-a3a7-a08176f21c4f" providerId="ADAL" clId="{AA731B17-C580-46DD-A1A3-B5D4B7F2A733}" dt="2022-02-28T20:25:52.204" v="77"/>
          <ac:spMkLst>
            <pc:docMk/>
            <pc:sldMk cId="0" sldId="275"/>
            <ac:spMk id="6" creationId="{30542566-2EB3-4EBD-BCA8-4EFBF286CA73}"/>
          </ac:spMkLst>
        </pc:spChg>
        <pc:graphicFrameChg chg="add del mod">
          <ac:chgData name="Moshe Lubliner" userId="d004b9a4-c32c-4d8b-a3a7-a08176f21c4f" providerId="ADAL" clId="{AA731B17-C580-46DD-A1A3-B5D4B7F2A733}" dt="2022-02-28T20:23:18.584" v="47" actId="478"/>
          <ac:graphicFrameMkLst>
            <pc:docMk/>
            <pc:sldMk cId="0" sldId="275"/>
            <ac:graphicFrameMk id="2" creationId="{0896BF02-BA67-4A87-855A-F93EB8813290}"/>
          </ac:graphicFrameMkLst>
        </pc:graphicFrameChg>
        <pc:graphicFrameChg chg="add del mod ord">
          <ac:chgData name="Moshe Lubliner" userId="d004b9a4-c32c-4d8b-a3a7-a08176f21c4f" providerId="ADAL" clId="{AA731B17-C580-46DD-A1A3-B5D4B7F2A733}" dt="2022-02-28T20:27:12.549" v="118" actId="478"/>
          <ac:graphicFrameMkLst>
            <pc:docMk/>
            <pc:sldMk cId="0" sldId="275"/>
            <ac:graphicFrameMk id="5" creationId="{5CB5BC57-CB26-4A5D-993C-C6FB3B341926}"/>
          </ac:graphicFrameMkLst>
        </pc:graphicFrameChg>
      </pc:sldChg>
      <pc:sldChg chg="modNotes">
        <pc:chgData name="Moshe Lubliner" userId="d004b9a4-c32c-4d8b-a3a7-a08176f21c4f" providerId="ADAL" clId="{AA731B17-C580-46DD-A1A3-B5D4B7F2A733}" dt="2022-02-28T20:23:01.510" v="45"/>
        <pc:sldMkLst>
          <pc:docMk/>
          <pc:sldMk cId="0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4abd90c5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4abd90c5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Elana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4abd90c5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4abd90c5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Elana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64c5aab6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64c5aab6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moshe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4abd90c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4abd90c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Dov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740613b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740613b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Dov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6650b8e2a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6650b8e2a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moshe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4abd90c5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4abd90c5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Moshe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4abd90c5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4abd90c5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Moshe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4abd90c5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14abd90c5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Dov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moshe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4abd90c5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14abd90c5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Dov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6650b8e2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16650b8e2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Dov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yes/No - The score Imperva ranks is based on other stuff and therefore there is no error margin here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 to have a high accuracy but important to have an efficient model. The simpler the model is the better it is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5aaee05c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5aaee05c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Elana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5aaee05c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5aaee05c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Elana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5aaee05c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5aaee05c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Elana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4abd90c5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4abd90c5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Elana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developing the features we decided to try an approach which predicts obfuscation based only on the features and not on the javascript text itself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4abd9212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4abd9212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Elana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64c5aab6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64c5aab6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moshe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4.png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1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9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perva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linkedin.com/in/arbitman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perva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hyperlink" Target="https://ydataprojects.com/2022/#trigger-17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9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 Obfuscation Detection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Moshe Lubliner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Dov Chriqui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Elana Bogdansky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>
            <a:spLocks noGrp="1"/>
          </p:cNvSpPr>
          <p:nvPr>
            <p:ph type="title"/>
          </p:nvPr>
        </p:nvSpPr>
        <p:spPr>
          <a:xfrm>
            <a:off x="1061973" y="151299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Preprocessing</a:t>
            </a:r>
            <a:r>
              <a:rPr lang="en-GB" dirty="0"/>
              <a:t> with Doc2Vec to create vector for neural network</a:t>
            </a:r>
            <a:endParaRPr dirty="0"/>
          </a:p>
        </p:txBody>
      </p:sp>
      <p:sp>
        <p:nvSpPr>
          <p:cNvPr id="306" name="Google Shape;306;p26"/>
          <p:cNvSpPr txBox="1">
            <a:spLocks noGrp="1"/>
          </p:cNvSpPr>
          <p:nvPr>
            <p:ph type="body" idx="1"/>
          </p:nvPr>
        </p:nvSpPr>
        <p:spPr>
          <a:xfrm>
            <a:off x="389775" y="1567550"/>
            <a:ext cx="3728400" cy="32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Can Doc2Vec extract meaning from </a:t>
            </a:r>
            <a:r>
              <a:rPr lang="en-GB" dirty="0" err="1"/>
              <a:t>javascript</a:t>
            </a:r>
            <a:r>
              <a:rPr lang="en-GB" dirty="0"/>
              <a:t> even though it is not a natural language (and in some cases not even human readable)?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Use Doc2Vec to vectorize the </a:t>
            </a:r>
            <a:r>
              <a:rPr lang="en-GB" dirty="0" err="1"/>
              <a:t>javascript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dirty="0"/>
              <a:t>Split “words” on /n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dirty="0"/>
              <a:t>Capped “words” at 500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dirty="0"/>
              <a:t>Vector size 100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Input the vector into a Neural Network 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dirty="0"/>
              <a:t>Adding complexity in layers did not increase accuracy, sometimes overfit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dirty="0"/>
              <a:t>Went with simple model of 2 hidden layers with 300 neurons each and 10% dropout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dirty="0"/>
              <a:t>87% accuracy on validation set</a:t>
            </a:r>
            <a:endParaRPr dirty="0"/>
          </a:p>
        </p:txBody>
      </p:sp>
      <p:pic>
        <p:nvPicPr>
          <p:cNvPr id="307" name="Google Shape;3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1450" y="3062750"/>
            <a:ext cx="3109475" cy="1979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176" y="957525"/>
            <a:ext cx="3109476" cy="23017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5CDA9AC-CEFB-4580-A118-2D07C933B5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745790"/>
              </p:ext>
            </p:extLst>
          </p:nvPr>
        </p:nvGraphicFramePr>
        <p:xfrm>
          <a:off x="1710773" y="4600589"/>
          <a:ext cx="28860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2885400" imgH="532800" progId="Package">
                  <p:embed/>
                </p:oleObj>
              </mc:Choice>
              <mc:Fallback>
                <p:oleObj name="Packager Shell Object" showAsIcon="1" r:id="rId5" imgW="2885400" imgH="532800" progId="Packag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5CDA9AC-CEFB-4580-A118-2D07C933B5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10773" y="4600589"/>
                        <a:ext cx="2886075" cy="533400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21F97DB-6396-4F51-901F-B073BC889B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529829"/>
              </p:ext>
            </p:extLst>
          </p:nvPr>
        </p:nvGraphicFramePr>
        <p:xfrm>
          <a:off x="11110" y="4601773"/>
          <a:ext cx="16795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7" imgW="1679760" imgH="532800" progId="Package">
                  <p:embed/>
                </p:oleObj>
              </mc:Choice>
              <mc:Fallback>
                <p:oleObj name="Packager Shell Object" showAsIcon="1" r:id="rId7" imgW="1679760" imgH="532800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21F97DB-6396-4F51-901F-B073BC889B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110" y="4601773"/>
                        <a:ext cx="1679575" cy="533400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6360DA-C4D0-428C-89B9-009C971195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Doc2Vec- Predictions</a:t>
            </a:r>
            <a:endParaRPr/>
          </a:p>
        </p:txBody>
      </p:sp>
      <p:sp>
        <p:nvSpPr>
          <p:cNvPr id="315" name="Google Shape;315;p27"/>
          <p:cNvSpPr txBox="1">
            <a:spLocks noGrp="1"/>
          </p:cNvSpPr>
          <p:nvPr>
            <p:ph type="body" idx="1"/>
          </p:nvPr>
        </p:nvSpPr>
        <p:spPr>
          <a:xfrm>
            <a:off x="1229700" y="9320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However when we ran the model on the test set we achieved only 51% accuracy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Looking at the confusion matrix, the model tended to predict “0” or non obfuscated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confirmed that the distribution of obfuscated/non-obfuscated was comparable in the training, validation, and test sets. We also confirmed that none of the sets was more heavily weighted to a particular obfuscation method.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b="1"/>
              <a:t>Conclusion: Doc2Vec does not do a reliable job predicting obfuscation</a:t>
            </a:r>
            <a:endParaRPr b="1"/>
          </a:p>
        </p:txBody>
      </p:sp>
      <p:pic>
        <p:nvPicPr>
          <p:cNvPr id="316" name="Google Shape;3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875" y="2503925"/>
            <a:ext cx="3619051" cy="246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6023" y="2503925"/>
            <a:ext cx="2621628" cy="24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89900-CA33-4BC4-AEE9-A4A7BD37B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B91CB48-1D80-4A76-A2D6-46D9266F41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4487144"/>
              </p:ext>
            </p:extLst>
          </p:nvPr>
        </p:nvGraphicFramePr>
        <p:xfrm>
          <a:off x="15854" y="4584340"/>
          <a:ext cx="21050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2104560" imgH="532800" progId="Package">
                  <p:embed/>
                </p:oleObj>
              </mc:Choice>
              <mc:Fallback>
                <p:oleObj name="Packager Shell Object" showAsIcon="1" r:id="rId5" imgW="2104560" imgH="5328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B91CB48-1D80-4A76-A2D6-46D9266F41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54" y="4584340"/>
                        <a:ext cx="2105025" cy="533400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"/>
          <p:cNvSpPr txBox="1">
            <a:spLocks noGrp="1"/>
          </p:cNvSpPr>
          <p:nvPr>
            <p:ph type="title"/>
          </p:nvPr>
        </p:nvSpPr>
        <p:spPr>
          <a:xfrm>
            <a:off x="3016625" y="1969850"/>
            <a:ext cx="5099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 2: Preprocessing with LDA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 using LDA Representation</a:t>
            </a:r>
            <a:endParaRPr/>
          </a:p>
        </p:txBody>
      </p:sp>
      <p:sp>
        <p:nvSpPr>
          <p:cNvPr id="329" name="Google Shape;329;p2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LDA as a method to translate the data into relevant numerical input for the NN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tried to run the neural network with 3 different input options: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The numerical parameters (features) we created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The LDA representation of the corpus (15 topics)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Both of the previous options together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run the model using an LSTM model, with 2 Hidden Layers, 50 units each, 20 then 25 % Dropout and Batch Normalization</a:t>
            </a:r>
            <a:endParaRPr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A0F809F-FA6D-4A7C-8B5E-483740AE05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879852"/>
              </p:ext>
            </p:extLst>
          </p:nvPr>
        </p:nvGraphicFramePr>
        <p:xfrm>
          <a:off x="5114134" y="4603475"/>
          <a:ext cx="34686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3468240" imgH="532800" progId="Package">
                  <p:embed/>
                </p:oleObj>
              </mc:Choice>
              <mc:Fallback>
                <p:oleObj name="Packager Shell Object" showAsIcon="1" r:id="rId3" imgW="3468240" imgH="532800" progId="Packag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CA0F809F-FA6D-4A7C-8B5E-483740AE05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14134" y="4603475"/>
                        <a:ext cx="3468687" cy="533400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FCABCD0-5C2F-4112-B7CF-7ED16ECE61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335085"/>
              </p:ext>
            </p:extLst>
          </p:nvPr>
        </p:nvGraphicFramePr>
        <p:xfrm>
          <a:off x="2907507" y="4603475"/>
          <a:ext cx="21939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2193480" imgH="532800" progId="Package">
                  <p:embed/>
                </p:oleObj>
              </mc:Choice>
              <mc:Fallback>
                <p:oleObj name="Packager Shell Object" showAsIcon="1" r:id="rId5" imgW="2193480" imgH="532800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FCABCD0-5C2F-4112-B7CF-7ED16ECE61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07507" y="4603475"/>
                        <a:ext cx="2193925" cy="533400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42874E9-B30F-4E71-B580-88A1929F90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445984"/>
              </p:ext>
            </p:extLst>
          </p:nvPr>
        </p:nvGraphicFramePr>
        <p:xfrm>
          <a:off x="0" y="4603475"/>
          <a:ext cx="28860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7" imgW="2885400" imgH="532800" progId="Package">
                  <p:embed/>
                </p:oleObj>
              </mc:Choice>
              <mc:Fallback>
                <p:oleObj name="Packager Shell Object" showAsIcon="1" r:id="rId7" imgW="2885400" imgH="5328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42874E9-B30F-4E71-B580-88A1929F90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4603475"/>
                        <a:ext cx="2886075" cy="533400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9E8AD2-2F40-4401-B700-CCFD20F0C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 using LDA Representation- Results</a:t>
            </a:r>
            <a:endParaRPr/>
          </a:p>
        </p:txBody>
      </p:sp>
      <p:sp>
        <p:nvSpPr>
          <p:cNvPr id="336" name="Google Shape;336;p30"/>
          <p:cNvSpPr txBox="1">
            <a:spLocks noGrp="1"/>
          </p:cNvSpPr>
          <p:nvPr>
            <p:ph type="body" idx="1"/>
          </p:nvPr>
        </p:nvSpPr>
        <p:spPr>
          <a:xfrm>
            <a:off x="327775" y="1542875"/>
            <a:ext cx="84051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&amp; validation data performances 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Performance on test set: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Numerical input						LDA+Numerical Input			LDA representation</a:t>
            </a:r>
            <a:br>
              <a:rPr lang="en-GB"/>
            </a:br>
            <a:endParaRPr/>
          </a:p>
        </p:txBody>
      </p:sp>
      <p:pic>
        <p:nvPicPr>
          <p:cNvPr id="337" name="Google Shape;337;p30"/>
          <p:cNvPicPr preferRelativeResize="0"/>
          <p:nvPr/>
        </p:nvPicPr>
        <p:blipFill rotWithShape="1">
          <a:blip r:embed="rId3">
            <a:alphaModFix/>
          </a:blip>
          <a:srcRect r="19471"/>
          <a:stretch/>
        </p:blipFill>
        <p:spPr>
          <a:xfrm>
            <a:off x="327775" y="2041450"/>
            <a:ext cx="2370124" cy="16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078" y="2041449"/>
            <a:ext cx="2448771" cy="16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5575" y="2052912"/>
            <a:ext cx="2370125" cy="159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0"/>
          <p:cNvPicPr preferRelativeResize="0"/>
          <p:nvPr/>
        </p:nvPicPr>
        <p:blipFill rotWithShape="1">
          <a:blip r:embed="rId6">
            <a:alphaModFix/>
          </a:blip>
          <a:srcRect t="32885"/>
          <a:stretch/>
        </p:blipFill>
        <p:spPr>
          <a:xfrm>
            <a:off x="6474212" y="4471513"/>
            <a:ext cx="2512850" cy="13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2550" y="4471500"/>
            <a:ext cx="2448775" cy="13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7775" y="4454063"/>
            <a:ext cx="2448775" cy="16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"/>
          <p:cNvSpPr txBox="1">
            <a:spLocks noGrp="1"/>
          </p:cNvSpPr>
          <p:nvPr>
            <p:ph type="title"/>
          </p:nvPr>
        </p:nvSpPr>
        <p:spPr>
          <a:xfrm>
            <a:off x="3016625" y="1969850"/>
            <a:ext cx="5099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 3: Random Forest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</a:t>
            </a:r>
            <a:endParaRPr/>
          </a:p>
        </p:txBody>
      </p:sp>
      <p:sp>
        <p:nvSpPr>
          <p:cNvPr id="353" name="Google Shape;353;p3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43713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model ignores the JS code itself and works only on its attributes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After several tries, we chose a forest of 1000 decision trees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model with 100 trees takes a few minutes, but generates a smaller accuracy score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Our model with 1000 estimators took 13 minutes only to train for a very good accuracy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4" name="Google Shape;3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900" y="1470975"/>
            <a:ext cx="2882775" cy="24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Forest- Predictions</a:t>
            </a:r>
            <a:endParaRPr/>
          </a:p>
        </p:txBody>
      </p:sp>
      <p:sp>
        <p:nvSpPr>
          <p:cNvPr id="360" name="Google Shape;360;p3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predictions are made on the train data, 80% of the raw data.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tests are made on the test data, 20% of the raw data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Prediction score: 99.47%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1" name="Google Shape;3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500" y="2120896"/>
            <a:ext cx="2969475" cy="2989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A75A4D1-17C6-47BA-95EE-0A2E3B282F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9814526"/>
              </p:ext>
            </p:extLst>
          </p:nvPr>
        </p:nvGraphicFramePr>
        <p:xfrm>
          <a:off x="28576" y="4570624"/>
          <a:ext cx="14335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1432800" imgH="532800" progId="Package">
                  <p:embed/>
                </p:oleObj>
              </mc:Choice>
              <mc:Fallback>
                <p:oleObj name="Packager Shell Object" showAsIcon="1" r:id="rId4" imgW="1432800" imgH="532800" progId="Packag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7A75A4D1-17C6-47BA-95EE-0A2E3B282F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576" y="4570624"/>
                        <a:ext cx="1433513" cy="533400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Performance</a:t>
            </a:r>
            <a:endParaRPr/>
          </a:p>
        </p:txBody>
      </p:sp>
      <p:graphicFrame>
        <p:nvGraphicFramePr>
          <p:cNvPr id="368" name="Google Shape;368;p34"/>
          <p:cNvGraphicFramePr/>
          <p:nvPr/>
        </p:nvGraphicFramePr>
        <p:xfrm>
          <a:off x="952500" y="1619250"/>
          <a:ext cx="7239000" cy="2651640"/>
        </p:xfrm>
        <a:graphic>
          <a:graphicData uri="http://schemas.openxmlformats.org/drawingml/2006/table">
            <a:tbl>
              <a:tblPr>
                <a:noFill/>
                <a:tableStyleId>{C36346F1-1421-4673-9F74-D5531FA15866}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8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Model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(test set)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Precision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F1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Training Time/Resources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 (s) to predict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D2V→ NN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87.8% validation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51.1% test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85.5 validation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49.1% test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87.6% validation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35% test</a:t>
                      </a:r>
                      <a:endParaRPr sz="11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D2V 5 min 23s (32GB)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NN 1 min 7s (8GB)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6.13 s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LDA→ NN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99%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99%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99%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27 min (32GB)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 s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 Forest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99.475%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99.45%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99.45%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 + 13 min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4.67 s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/>
          </a:p>
        </p:txBody>
      </p:sp>
      <p:sp>
        <p:nvSpPr>
          <p:cNvPr id="374" name="Google Shape;374;p35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375" name="Google Shape;375;p35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 can achieve very accurate predictions on text without “speaking the language”, include non-human readable text such as obfuscated JS (obfuscation detection by a person who is a trained expert can take 45 minutes)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6" name="Google Shape;376;p35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377" name="Google Shape;377;p35"/>
          <p:cNvSpPr txBox="1">
            <a:spLocks noGrp="1"/>
          </p:cNvSpPr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Simple model can actually perform great,  Random Forest shows equivalent result in less time.	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78" name="Google Shape;378;p35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79" name="Google Shape;379;p35"/>
          <p:cNvSpPr txBox="1">
            <a:spLocks noGrp="1"/>
          </p:cNvSpPr>
          <p:nvPr>
            <p:ph type="body" idx="1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Feature engineering here is key to our success, while sometimes input normalization hurts the models accuracy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Info: JavaScript Obfuscation</a:t>
            </a:r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body" idx="1"/>
          </p:nvPr>
        </p:nvSpPr>
        <p:spPr>
          <a:xfrm>
            <a:off x="916500" y="1491350"/>
            <a:ext cx="75237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JavaScript is used client-side on almost all websites, hence it is relevant to all businesses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Obfuscation is a technique for making JavaScript hard to read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Good intent obfuscation protects private information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Protects against cyber-threats and data breaches, keeps privacy on internal server name, usernames, etc.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Malicious intent obfuscation embeds malware or viruses within JavaScript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Spreads them from website to website or steals information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Many different obfuscation methods and the output of each looks different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Renaming variables/methods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Code transposition (reordering)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Dummy code insertion</a:t>
            </a:r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749" y="3287152"/>
            <a:ext cx="4571999" cy="17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8"/>
          <p:cNvSpPr txBox="1"/>
          <p:nvPr/>
        </p:nvSpPr>
        <p:spPr>
          <a:xfrm>
            <a:off x="5431625" y="4942800"/>
            <a:ext cx="2720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https://www.techtarget.com/searchsecurity/definition/obfuscation</a:t>
            </a:r>
            <a:endParaRPr sz="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>
            <a:spLocks noGrp="1"/>
          </p:cNvSpPr>
          <p:nvPr>
            <p:ph type="title"/>
          </p:nvPr>
        </p:nvSpPr>
        <p:spPr>
          <a:xfrm>
            <a:off x="1297500" y="6985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Opportunities for Future Work</a:t>
            </a:r>
            <a:endParaRPr/>
          </a:p>
        </p:txBody>
      </p:sp>
      <p:sp>
        <p:nvSpPr>
          <p:cNvPr id="385" name="Google Shape;385;p36"/>
          <p:cNvSpPr txBox="1"/>
          <p:nvPr/>
        </p:nvSpPr>
        <p:spPr>
          <a:xfrm>
            <a:off x="1221300" y="1567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386" name="Google Shape;386;p36"/>
          <p:cNvSpPr txBox="1">
            <a:spLocks noGrp="1"/>
          </p:cNvSpPr>
          <p:nvPr>
            <p:ph type="body" idx="1"/>
          </p:nvPr>
        </p:nvSpPr>
        <p:spPr>
          <a:xfrm>
            <a:off x="1954200" y="1567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Add more obfuscation methods, does it perform better on some than others?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7" name="Google Shape;387;p36"/>
          <p:cNvSpPr txBox="1"/>
          <p:nvPr/>
        </p:nvSpPr>
        <p:spPr>
          <a:xfrm>
            <a:off x="1221300" y="21776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388" name="Google Shape;388;p36"/>
          <p:cNvSpPr txBox="1">
            <a:spLocks noGrp="1"/>
          </p:cNvSpPr>
          <p:nvPr>
            <p:ph type="body" idx="1"/>
          </p:nvPr>
        </p:nvSpPr>
        <p:spPr>
          <a:xfrm>
            <a:off x="1954200" y="21777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More research on what we can accomplish using machine learning on coding languages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9" name="Google Shape;389;p36"/>
          <p:cNvSpPr txBox="1"/>
          <p:nvPr/>
        </p:nvSpPr>
        <p:spPr>
          <a:xfrm>
            <a:off x="1221300" y="27877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90" name="Google Shape;390;p36"/>
          <p:cNvSpPr txBox="1">
            <a:spLocks noGrp="1"/>
          </p:cNvSpPr>
          <p:nvPr>
            <p:ph type="body" idx="1"/>
          </p:nvPr>
        </p:nvSpPr>
        <p:spPr>
          <a:xfrm>
            <a:off x="1954200" y="27877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Train a wider model on the other 9 similar datasets that Imperva holds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1" name="Google Shape;391;p36"/>
          <p:cNvSpPr txBox="1"/>
          <p:nvPr/>
        </p:nvSpPr>
        <p:spPr>
          <a:xfrm>
            <a:off x="1221300" y="32917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92" name="Google Shape;392;p36"/>
          <p:cNvSpPr txBox="1">
            <a:spLocks noGrp="1"/>
          </p:cNvSpPr>
          <p:nvPr>
            <p:ph type="body" idx="1"/>
          </p:nvPr>
        </p:nvSpPr>
        <p:spPr>
          <a:xfrm>
            <a:off x="1954200" y="3291788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Develop more complex features to enhance the Random Forest algorithms (e.g. repeated words)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93" name="Google Shape;393;p36"/>
          <p:cNvSpPr txBox="1">
            <a:spLocks noGrp="1"/>
          </p:cNvSpPr>
          <p:nvPr>
            <p:ph type="body" idx="1"/>
          </p:nvPr>
        </p:nvSpPr>
        <p:spPr>
          <a:xfrm>
            <a:off x="1954200" y="3924988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Analyze which features are contributing the most to the Random Forest algorithm, remove  those which are not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94" name="Google Shape;394;p36"/>
          <p:cNvSpPr txBox="1"/>
          <p:nvPr/>
        </p:nvSpPr>
        <p:spPr>
          <a:xfrm>
            <a:off x="1221300" y="39249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7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401" name="Google Shape;401;p37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65754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i="1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Imperva</a:t>
            </a:r>
            <a:r>
              <a:rPr lang="en-GB" dirty="0">
                <a:solidFill>
                  <a:srgbClr val="FFFFFF"/>
                </a:solidFill>
              </a:rPr>
              <a:t> and </a:t>
            </a:r>
            <a:r>
              <a:rPr lang="en-GB" i="1" dirty="0">
                <a:solidFill>
                  <a:srgbClr val="FFFFFF"/>
                </a:solidFill>
                <a:hlinkClick r:id="rId4"/>
              </a:rPr>
              <a:t>Yuriy </a:t>
            </a:r>
            <a:r>
              <a:rPr lang="en-GB" i="1" dirty="0" err="1">
                <a:solidFill>
                  <a:srgbClr val="FFFFFF"/>
                </a:solidFill>
                <a:hlinkClick r:id="rId4"/>
              </a:rPr>
              <a:t>Arbitman</a:t>
            </a:r>
            <a:r>
              <a:rPr lang="en-GB" dirty="0">
                <a:solidFill>
                  <a:srgbClr val="FFFFFF"/>
                </a:solidFill>
                <a:hlinkClick r:id="rId4"/>
              </a:rPr>
              <a:t> </a:t>
            </a:r>
            <a:r>
              <a:rPr lang="en-GB" dirty="0">
                <a:solidFill>
                  <a:srgbClr val="FFFFFF"/>
                </a:solidFill>
              </a:rPr>
              <a:t>for providing the dataset and the challenge.	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02" name="Google Shape;402;p37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403" name="Google Shape;403;p37"/>
          <p:cNvSpPr txBox="1">
            <a:spLocks noGrp="1"/>
          </p:cNvSpPr>
          <p:nvPr>
            <p:ph type="body" idx="1"/>
          </p:nvPr>
        </p:nvSpPr>
        <p:spPr>
          <a:xfrm>
            <a:off x="2030400" y="2658525"/>
            <a:ext cx="67245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Aebersold, Simon, et al. "Detecting obfuscated javascripts using machine learning." </a:t>
            </a:r>
            <a:r>
              <a:rPr lang="en-GB" i="1">
                <a:solidFill>
                  <a:srgbClr val="FFFFFF"/>
                </a:solidFill>
              </a:rPr>
              <a:t>ICIMP 2016 the Eleventh International Conference on Internet Monitoring and Protection, Valencia, Spain</a:t>
            </a:r>
            <a:r>
              <a:rPr lang="en-GB">
                <a:solidFill>
                  <a:srgbClr val="FFFFFF"/>
                </a:solidFill>
              </a:rPr>
              <a:t>, 22-26 May 2016. Vol. 1. Curran Associates, 2016.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54294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listening!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Question</a:t>
            </a:r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body" idx="1"/>
          </p:nvPr>
        </p:nvSpPr>
        <p:spPr>
          <a:xfrm>
            <a:off x="4018025" y="1262750"/>
            <a:ext cx="4318500" cy="303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the JavaScript Obfuscated? (Yes/No)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If yes, this can be a signal of malicious activity which exposes our business to cybersecurity threats and potential $$ losses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AND our prediction model needs to be obfuscation method agnostic - be able to detect obfuscation regardless of what current (or yet to be invented) methods were used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Goal: Reach 99%+ accuracy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Dataset</a:t>
            </a:r>
            <a:endParaRPr/>
          </a:p>
        </p:txBody>
      </p:sp>
      <p:sp>
        <p:nvSpPr>
          <p:cNvPr id="249" name="Google Shape;249;p20"/>
          <p:cNvSpPr txBox="1">
            <a:spLocks noGrp="1"/>
          </p:cNvSpPr>
          <p:nvPr>
            <p:ph type="body" idx="1"/>
          </p:nvPr>
        </p:nvSpPr>
        <p:spPr>
          <a:xfrm>
            <a:off x="1297500" y="1169350"/>
            <a:ext cx="4218900" cy="33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Source: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Imperva </a:t>
            </a:r>
            <a:r>
              <a:rPr lang="en-GB"/>
              <a:t>cybersecurity firm YData project </a:t>
            </a:r>
            <a:r>
              <a:rPr lang="en-GB" sz="900"/>
              <a:t>(</a:t>
            </a:r>
            <a:r>
              <a:rPr lang="en-GB" sz="900" u="sng">
                <a:solidFill>
                  <a:schemeClr val="hlink"/>
                </a:solidFill>
                <a:hlinkClick r:id="rId4"/>
              </a:rPr>
              <a:t>https://ydataprojects.com/2022/#trigger-171</a:t>
            </a:r>
            <a:r>
              <a:rPr lang="en-GB" sz="900"/>
              <a:t> )</a:t>
            </a:r>
            <a:endParaRPr sz="9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189,395 records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5 columns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js_filename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class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obfuscation_mode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js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obfuscator_name</a:t>
            </a:r>
            <a:endParaRPr/>
          </a:p>
        </p:txBody>
      </p:sp>
      <p:sp>
        <p:nvSpPr>
          <p:cNvPr id="250" name="Google Shape;250;p20"/>
          <p:cNvSpPr txBox="1"/>
          <p:nvPr/>
        </p:nvSpPr>
        <p:spPr>
          <a:xfrm>
            <a:off x="5770575" y="4392025"/>
            <a:ext cx="2720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 obfuscation methods</a:t>
            </a:r>
            <a:endParaRPr sz="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8425" y="3402950"/>
            <a:ext cx="6576601" cy="15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Statistics</a:t>
            </a:r>
            <a:endParaRPr/>
          </a:p>
        </p:txBody>
      </p:sp>
      <p:sp>
        <p:nvSpPr>
          <p:cNvPr id="257" name="Google Shape;257;p21"/>
          <p:cNvSpPr txBox="1">
            <a:spLocks noGrp="1"/>
          </p:cNvSpPr>
          <p:nvPr>
            <p:ph type="body" idx="1"/>
          </p:nvPr>
        </p:nvSpPr>
        <p:spPr>
          <a:xfrm>
            <a:off x="5898675" y="4787600"/>
            <a:ext cx="3145200" cy="2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1"/>
              <a:t>Cleaning Data and Adding Features.ipynb</a:t>
            </a:r>
            <a:endParaRPr sz="1000" i="1"/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endParaRPr sz="1000" i="1"/>
          </a:p>
        </p:txBody>
      </p:sp>
      <p:pic>
        <p:nvPicPr>
          <p:cNvPr id="258" name="Google Shape;2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250" y="1566750"/>
            <a:ext cx="3145225" cy="17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374" y="1687873"/>
            <a:ext cx="2542950" cy="15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1"/>
          <p:cNvSpPr txBox="1">
            <a:spLocks noGrp="1"/>
          </p:cNvSpPr>
          <p:nvPr>
            <p:ph type="body" idx="1"/>
          </p:nvPr>
        </p:nvSpPr>
        <p:spPr>
          <a:xfrm>
            <a:off x="702650" y="1307850"/>
            <a:ext cx="3145200" cy="2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51% Obfuscated, 49% Clean</a:t>
            </a:r>
            <a:endParaRPr sz="1200"/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endParaRPr sz="1000"/>
          </a:p>
        </p:txBody>
      </p:sp>
      <p:sp>
        <p:nvSpPr>
          <p:cNvPr id="261" name="Google Shape;261;p21"/>
          <p:cNvSpPr txBox="1">
            <a:spLocks noGrp="1"/>
          </p:cNvSpPr>
          <p:nvPr>
            <p:ph type="body" idx="1"/>
          </p:nvPr>
        </p:nvSpPr>
        <p:spPr>
          <a:xfrm>
            <a:off x="5191200" y="1256875"/>
            <a:ext cx="3145200" cy="2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Even distribution of 4 obfuscation methods</a:t>
            </a:r>
            <a:endParaRPr sz="1200"/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Cleaning</a:t>
            </a:r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Dropped unnecessary columns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Removed NaN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Removed comments from javascript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Removed the JS records which have empty or irrelevant JS (such as ‘alert(/xss/);’)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Reindexed the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Result: 187,560 records, 3 columns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68" name="Google Shape;268;p22"/>
          <p:cNvSpPr txBox="1">
            <a:spLocks noGrp="1"/>
          </p:cNvSpPr>
          <p:nvPr>
            <p:ph type="body" idx="1"/>
          </p:nvPr>
        </p:nvSpPr>
        <p:spPr>
          <a:xfrm>
            <a:off x="5943800" y="4738450"/>
            <a:ext cx="3145200" cy="2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i="1"/>
              <a:t>Cleaning Data and Adding Features.ipynb</a:t>
            </a:r>
            <a:endParaRPr sz="1000" i="1"/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endParaRPr sz="1000" i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 </a:t>
            </a:r>
            <a:endParaRPr/>
          </a:p>
        </p:txBody>
      </p:sp>
      <p:sp>
        <p:nvSpPr>
          <p:cNvPr id="274" name="Google Shape;274;p23"/>
          <p:cNvSpPr txBox="1">
            <a:spLocks noGrp="1"/>
          </p:cNvSpPr>
          <p:nvPr>
            <p:ph type="body" idx="1"/>
          </p:nvPr>
        </p:nvSpPr>
        <p:spPr>
          <a:xfrm>
            <a:off x="1297500" y="1307850"/>
            <a:ext cx="7038900" cy="34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created several features based on the JS codes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'js_length' - Length in characters of each JS code.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num_spaces' - Number of spaces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'num_parenthesis' - Number of parenthesis in the code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'num_slash' - Number of slashes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'num_plus' - Number of ‘+’ sign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'num_point' - Number of decimal signs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'num_comma' - Number of commas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'num_semicolon' - Number of semicolons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In addition, we calculated the ratio of these characteristics to the length of the JavaScript codes.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Split to Train_set 150,040 records and Test_set 37,510 records.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All our models used the same train and test data, for comparability</a:t>
            </a:r>
            <a:endParaRPr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4D32E0B-92D2-4192-A7E3-733E15B6F2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190435"/>
              </p:ext>
            </p:extLst>
          </p:nvPr>
        </p:nvGraphicFramePr>
        <p:xfrm>
          <a:off x="6736556" y="4575922"/>
          <a:ext cx="2389464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2816280" imgH="532800" progId="Package">
                  <p:embed/>
                </p:oleObj>
              </mc:Choice>
              <mc:Fallback>
                <p:oleObj name="Packager Shell Object" showAsIcon="1" r:id="rId3" imgW="2816280" imgH="532800" progId="Packag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4D32E0B-92D2-4192-A7E3-733E15B6F2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36556" y="4575922"/>
                        <a:ext cx="2389464" cy="533400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 Data Analysis</a:t>
            </a:r>
            <a:endParaRPr/>
          </a:p>
        </p:txBody>
      </p:sp>
      <p:sp>
        <p:nvSpPr>
          <p:cNvPr id="281" name="Google Shape;281;p24"/>
          <p:cNvSpPr txBox="1">
            <a:spLocks noGrp="1"/>
          </p:cNvSpPr>
          <p:nvPr>
            <p:ph type="body" idx="1"/>
          </p:nvPr>
        </p:nvSpPr>
        <p:spPr>
          <a:xfrm>
            <a:off x="1088250" y="1055425"/>
            <a:ext cx="7457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From the Data Exploration, we see some differences between obfuscated and non-obfuscated items</a:t>
            </a:r>
            <a:endParaRPr/>
          </a:p>
        </p:txBody>
      </p:sp>
      <p:pic>
        <p:nvPicPr>
          <p:cNvPr id="282" name="Google Shape;2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700" y="1591524"/>
            <a:ext cx="2155275" cy="1477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633375"/>
            <a:ext cx="2155275" cy="14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4"/>
          <p:cNvSpPr txBox="1">
            <a:spLocks noGrp="1"/>
          </p:cNvSpPr>
          <p:nvPr>
            <p:ph type="body" idx="1"/>
          </p:nvPr>
        </p:nvSpPr>
        <p:spPr>
          <a:xfrm>
            <a:off x="1549275" y="1349713"/>
            <a:ext cx="17331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Clean</a:t>
            </a:r>
            <a:endParaRPr/>
          </a:p>
        </p:txBody>
      </p:sp>
      <p:sp>
        <p:nvSpPr>
          <p:cNvPr id="286" name="Google Shape;286;p24"/>
          <p:cNvSpPr txBox="1">
            <a:spLocks noGrp="1"/>
          </p:cNvSpPr>
          <p:nvPr>
            <p:ph type="body" idx="1"/>
          </p:nvPr>
        </p:nvSpPr>
        <p:spPr>
          <a:xfrm>
            <a:off x="4217788" y="1315363"/>
            <a:ext cx="17331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Obfuscated</a:t>
            </a:r>
            <a:endParaRPr/>
          </a:p>
        </p:txBody>
      </p:sp>
      <p:sp>
        <p:nvSpPr>
          <p:cNvPr id="287" name="Google Shape;287;p24"/>
          <p:cNvSpPr txBox="1">
            <a:spLocks noGrp="1"/>
          </p:cNvSpPr>
          <p:nvPr>
            <p:ph type="body" idx="1"/>
          </p:nvPr>
        </p:nvSpPr>
        <p:spPr>
          <a:xfrm>
            <a:off x="6480113" y="1391563"/>
            <a:ext cx="17331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Comments</a:t>
            </a:r>
            <a:endParaRPr/>
          </a:p>
        </p:txBody>
      </p:sp>
      <p:sp>
        <p:nvSpPr>
          <p:cNvPr id="288" name="Google Shape;288;p24"/>
          <p:cNvSpPr txBox="1">
            <a:spLocks noGrp="1"/>
          </p:cNvSpPr>
          <p:nvPr>
            <p:ph type="body" idx="1"/>
          </p:nvPr>
        </p:nvSpPr>
        <p:spPr>
          <a:xfrm>
            <a:off x="6603300" y="1743960"/>
            <a:ext cx="1733100" cy="14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Obfuscated JS has a lower proportion of spaces</a:t>
            </a:r>
            <a:endParaRPr dirty="0"/>
          </a:p>
        </p:txBody>
      </p:sp>
      <p:sp>
        <p:nvSpPr>
          <p:cNvPr id="289" name="Google Shape;289;p24"/>
          <p:cNvSpPr txBox="1">
            <a:spLocks noGrp="1"/>
          </p:cNvSpPr>
          <p:nvPr>
            <p:ph type="body" idx="1"/>
          </p:nvPr>
        </p:nvSpPr>
        <p:spPr>
          <a:xfrm>
            <a:off x="4268400" y="2993072"/>
            <a:ext cx="17331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/>
              <a:t>js_length</a:t>
            </a:r>
            <a:endParaRPr sz="800"/>
          </a:p>
        </p:txBody>
      </p:sp>
      <p:sp>
        <p:nvSpPr>
          <p:cNvPr id="290" name="Google Shape;290;p24"/>
          <p:cNvSpPr txBox="1">
            <a:spLocks noGrp="1"/>
          </p:cNvSpPr>
          <p:nvPr>
            <p:ph type="body" idx="1"/>
          </p:nvPr>
        </p:nvSpPr>
        <p:spPr>
          <a:xfrm>
            <a:off x="1549275" y="2996397"/>
            <a:ext cx="17331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/>
              <a:t>js_length</a:t>
            </a:r>
            <a:endParaRPr sz="800"/>
          </a:p>
        </p:txBody>
      </p:sp>
      <p:sp>
        <p:nvSpPr>
          <p:cNvPr id="291" name="Google Shape;291;p24"/>
          <p:cNvSpPr txBox="1">
            <a:spLocks noGrp="1"/>
          </p:cNvSpPr>
          <p:nvPr>
            <p:ph type="body" idx="1"/>
          </p:nvPr>
        </p:nvSpPr>
        <p:spPr>
          <a:xfrm rot="-5400000">
            <a:off x="2968738" y="2298909"/>
            <a:ext cx="17331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/>
              <a:t>ratio_spaces</a:t>
            </a:r>
            <a:endParaRPr sz="800"/>
          </a:p>
        </p:txBody>
      </p:sp>
      <p:sp>
        <p:nvSpPr>
          <p:cNvPr id="292" name="Google Shape;292;p24"/>
          <p:cNvSpPr txBox="1">
            <a:spLocks noGrp="1"/>
          </p:cNvSpPr>
          <p:nvPr>
            <p:ph type="body" idx="1"/>
          </p:nvPr>
        </p:nvSpPr>
        <p:spPr>
          <a:xfrm rot="-5400000">
            <a:off x="231638" y="2259209"/>
            <a:ext cx="17331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/>
              <a:t>num_spaces</a:t>
            </a:r>
            <a:endParaRPr sz="800"/>
          </a:p>
        </p:txBody>
      </p:sp>
      <p:sp>
        <p:nvSpPr>
          <p:cNvPr id="293" name="Google Shape;293;p24"/>
          <p:cNvSpPr txBox="1">
            <a:spLocks noGrp="1"/>
          </p:cNvSpPr>
          <p:nvPr>
            <p:ph type="body" idx="1"/>
          </p:nvPr>
        </p:nvSpPr>
        <p:spPr>
          <a:xfrm>
            <a:off x="6603300" y="3572760"/>
            <a:ext cx="1733100" cy="14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Obfuscated JS tends to have a higher proportion of parentheses</a:t>
            </a:r>
            <a:endParaRPr dirty="0"/>
          </a:p>
        </p:txBody>
      </p:sp>
      <p:pic>
        <p:nvPicPr>
          <p:cNvPr id="294" name="Google Shape;29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3572748"/>
            <a:ext cx="2155275" cy="132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0825" y="3549025"/>
            <a:ext cx="2207025" cy="13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8052D-6ADB-4EEC-8AAC-C4C7D20DC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36B0900-2D03-4F7E-AF5F-8397C05D2B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513623"/>
              </p:ext>
            </p:extLst>
          </p:nvPr>
        </p:nvGraphicFramePr>
        <p:xfrm>
          <a:off x="7616470" y="4592339"/>
          <a:ext cx="15113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7" imgW="1512000" imgH="532800" progId="Package">
                  <p:embed/>
                </p:oleObj>
              </mc:Choice>
              <mc:Fallback>
                <p:oleObj name="Packager Shell Object" showAsIcon="1" r:id="rId7" imgW="1512000" imgH="5328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36B0900-2D03-4F7E-AF5F-8397C05D2B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16470" y="4592339"/>
                        <a:ext cx="1511300" cy="533400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"/>
          <p:cNvSpPr txBox="1">
            <a:spLocks noGrp="1"/>
          </p:cNvSpPr>
          <p:nvPr>
            <p:ph type="title"/>
          </p:nvPr>
        </p:nvSpPr>
        <p:spPr>
          <a:xfrm>
            <a:off x="3016625" y="1969850"/>
            <a:ext cx="5099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 1: Preprocessing with Doc2Vec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1286</Words>
  <Application>Microsoft Office PowerPoint</Application>
  <PresentationFormat>On-screen Show (16:9)</PresentationFormat>
  <Paragraphs>187</Paragraphs>
  <Slides>22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Montserrat</vt:lpstr>
      <vt:lpstr>Lato</vt:lpstr>
      <vt:lpstr>Arial</vt:lpstr>
      <vt:lpstr>Focus</vt:lpstr>
      <vt:lpstr>Package</vt:lpstr>
      <vt:lpstr>JS Obfuscation Detection</vt:lpstr>
      <vt:lpstr>Background Info: JavaScript Obfuscation</vt:lpstr>
      <vt:lpstr>Business Question</vt:lpstr>
      <vt:lpstr>The Dataset</vt:lpstr>
      <vt:lpstr>Summary Statistics</vt:lpstr>
      <vt:lpstr>Data Cleaning</vt:lpstr>
      <vt:lpstr>Features </vt:lpstr>
      <vt:lpstr>Exploratory Data Analysis</vt:lpstr>
      <vt:lpstr>Method 1: Preprocessing with Doc2Vec</vt:lpstr>
      <vt:lpstr>Preprocessing with Doc2Vec to create vector for neural network</vt:lpstr>
      <vt:lpstr>Doc2Vec- Predictions</vt:lpstr>
      <vt:lpstr>Method 2: Preprocessing with LDA</vt:lpstr>
      <vt:lpstr>Neural Network using LDA Representation</vt:lpstr>
      <vt:lpstr>Neural Network using LDA Representation- Results</vt:lpstr>
      <vt:lpstr>Method 3: Random Forest</vt:lpstr>
      <vt:lpstr>Random Forest</vt:lpstr>
      <vt:lpstr>Random Forest- Predictions</vt:lpstr>
      <vt:lpstr>Model Performance</vt:lpstr>
      <vt:lpstr>Conclusions</vt:lpstr>
      <vt:lpstr>Opportunities for Future Work</vt:lpstr>
      <vt:lpstr>References  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 Obfuscation Detection</dc:title>
  <cp:lastModifiedBy>Moshe Lubliner</cp:lastModifiedBy>
  <cp:revision>1</cp:revision>
  <dcterms:modified xsi:type="dcterms:W3CDTF">2022-02-28T20:31:22Z</dcterms:modified>
</cp:coreProperties>
</file>